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3"/>
  </p:notesMasterIdLst>
  <p:sldIdLst>
    <p:sldId id="326" r:id="rId5"/>
    <p:sldId id="330" r:id="rId6"/>
    <p:sldId id="331" r:id="rId7"/>
    <p:sldId id="276" r:id="rId8"/>
    <p:sldId id="329" r:id="rId9"/>
    <p:sldId id="327" r:id="rId10"/>
    <p:sldId id="328" r:id="rId11"/>
    <p:sldId id="262" r:id="rId12"/>
    <p:sldId id="260" r:id="rId13"/>
    <p:sldId id="272" r:id="rId14"/>
    <p:sldId id="273" r:id="rId15"/>
    <p:sldId id="275" r:id="rId16"/>
    <p:sldId id="274" r:id="rId17"/>
    <p:sldId id="277" r:id="rId18"/>
    <p:sldId id="278" r:id="rId19"/>
    <p:sldId id="280" r:id="rId20"/>
    <p:sldId id="325" r:id="rId21"/>
    <p:sldId id="256" r:id="rId22"/>
  </p:sldIdLst>
  <p:sldSz cx="12192000" cy="6858000"/>
  <p:notesSz cx="6858000" cy="9144000"/>
  <p:embeddedFontLst>
    <p:embeddedFont>
      <p:font typeface="Assistant" pitchFamily="2" charset="-79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Nunito" pitchFamily="2" charset="77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E4BB3-55F0-4048-ACA7-2DBCE014BDD0}" v="1" dt="2024-12-09T06:05:21.996"/>
    <p1510:client id="{47ABF3D9-FF6A-42EB-AE70-3C71BAEE3A53}" v="475" dt="2024-12-08T22:08:19.038"/>
    <p1510:client id="{9B3C3FAC-956F-4D7A-A278-53881709B69C}" v="31" dt="2024-12-08T22:10:24.681"/>
    <p1510:client id="{D1622ACB-FB18-F9F5-594D-1F8404EBA0CA}" v="350" dt="2024-12-08T22:37:41.1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2"/>
    <p:restoredTop sz="92234"/>
  </p:normalViewPr>
  <p:slideViewPr>
    <p:cSldViewPr snapToGrid="0">
      <p:cViewPr varScale="1">
        <p:scale>
          <a:sx n="115" d="100"/>
          <a:sy n="115" d="100"/>
        </p:scale>
        <p:origin x="24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Esclapez" userId="S::l.esclapez@esciencecenter.nl::11c9fe1b-72f8-447f-82c0-26b3664f0928" providerId="AD" clId="Web-{47ABF3D9-FF6A-42EB-AE70-3C71BAEE3A53}"/>
    <pc:docChg chg="addSld modSld sldOrd">
      <pc:chgData name="Lucas Esclapez" userId="S::l.esclapez@esciencecenter.nl::11c9fe1b-72f8-447f-82c0-26b3664f0928" providerId="AD" clId="Web-{47ABF3D9-FF6A-42EB-AE70-3C71BAEE3A53}" dt="2024-12-08T22:08:17.553" v="284" actId="20577"/>
      <pc:docMkLst>
        <pc:docMk/>
      </pc:docMkLst>
      <pc:sldChg chg="modSp add ord replId">
        <pc:chgData name="Lucas Esclapez" userId="S::l.esclapez@esciencecenter.nl::11c9fe1b-72f8-447f-82c0-26b3664f0928" providerId="AD" clId="Web-{47ABF3D9-FF6A-42EB-AE70-3C71BAEE3A53}" dt="2024-12-08T21:52:48.099" v="10" actId="20577"/>
        <pc:sldMkLst>
          <pc:docMk/>
          <pc:sldMk cId="2257884027" sldId="326"/>
        </pc:sldMkLst>
        <pc:spChg chg="mod">
          <ac:chgData name="Lucas Esclapez" userId="S::l.esclapez@esciencecenter.nl::11c9fe1b-72f8-447f-82c0-26b3664f0928" providerId="AD" clId="Web-{47ABF3D9-FF6A-42EB-AE70-3C71BAEE3A53}" dt="2024-12-08T21:52:48.099" v="10" actId="20577"/>
          <ac:spMkLst>
            <pc:docMk/>
            <pc:sldMk cId="2257884027" sldId="326"/>
            <ac:spMk id="2" creationId="{EFBD5B28-127B-ED49-9A36-ACDB0774254D}"/>
          </ac:spMkLst>
        </pc:spChg>
      </pc:sldChg>
      <pc:sldChg chg="addSp delSp modSp add replId">
        <pc:chgData name="Lucas Esclapez" userId="S::l.esclapez@esciencecenter.nl::11c9fe1b-72f8-447f-82c0-26b3664f0928" providerId="AD" clId="Web-{47ABF3D9-FF6A-42EB-AE70-3C71BAEE3A53}" dt="2024-12-08T22:06:47.675" v="214" actId="20577"/>
        <pc:sldMkLst>
          <pc:docMk/>
          <pc:sldMk cId="2609641028" sldId="327"/>
        </pc:sldMkLst>
        <pc:spChg chg="add mod">
          <ac:chgData name="Lucas Esclapez" userId="S::l.esclapez@esciencecenter.nl::11c9fe1b-72f8-447f-82c0-26b3664f0928" providerId="AD" clId="Web-{47ABF3D9-FF6A-42EB-AE70-3C71BAEE3A53}" dt="2024-12-08T22:06:47.675" v="214" actId="20577"/>
          <ac:spMkLst>
            <pc:docMk/>
            <pc:sldMk cId="2609641028" sldId="327"/>
            <ac:spMk id="6" creationId="{C0B19A07-330B-5C55-F6B9-F57622AA87DF}"/>
          </ac:spMkLst>
        </pc:spChg>
        <pc:spChg chg="mod">
          <ac:chgData name="Lucas Esclapez" userId="S::l.esclapez@esciencecenter.nl::11c9fe1b-72f8-447f-82c0-26b3664f0928" providerId="AD" clId="Web-{47ABF3D9-FF6A-42EB-AE70-3C71BAEE3A53}" dt="2024-12-08T22:03:02.450" v="23" actId="20577"/>
          <ac:spMkLst>
            <pc:docMk/>
            <pc:sldMk cId="2609641028" sldId="327"/>
            <ac:spMk id="7" creationId="{EFDE7A95-150D-99BD-C242-D7F14DF324F3}"/>
          </ac:spMkLst>
        </pc:spChg>
        <pc:spChg chg="add mod">
          <ac:chgData name="Lucas Esclapez" userId="S::l.esclapez@esciencecenter.nl::11c9fe1b-72f8-447f-82c0-26b3664f0928" providerId="AD" clId="Web-{47ABF3D9-FF6A-42EB-AE70-3C71BAEE3A53}" dt="2024-12-08T22:05:43.126" v="200" actId="14100"/>
          <ac:spMkLst>
            <pc:docMk/>
            <pc:sldMk cId="2609641028" sldId="327"/>
            <ac:spMk id="10" creationId="{B61C568C-6707-9912-041A-90369575D789}"/>
          </ac:spMkLst>
        </pc:spChg>
        <pc:picChg chg="add mod">
          <ac:chgData name="Lucas Esclapez" userId="S::l.esclapez@esciencecenter.nl::11c9fe1b-72f8-447f-82c0-26b3664f0928" providerId="AD" clId="Web-{47ABF3D9-FF6A-42EB-AE70-3C71BAEE3A53}" dt="2024-12-08T22:03:24.185" v="30" actId="1076"/>
          <ac:picMkLst>
            <pc:docMk/>
            <pc:sldMk cId="2609641028" sldId="327"/>
            <ac:picMk id="3" creationId="{1E651AA6-184A-6505-B5BF-9053B1A3E0B3}"/>
          </ac:picMkLst>
        </pc:picChg>
        <pc:picChg chg="add mod">
          <ac:chgData name="Lucas Esclapez" userId="S::l.esclapez@esciencecenter.nl::11c9fe1b-72f8-447f-82c0-26b3664f0928" providerId="AD" clId="Web-{47ABF3D9-FF6A-42EB-AE70-3C71BAEE3A53}" dt="2024-12-08T22:05:02.156" v="141" actId="1076"/>
          <ac:picMkLst>
            <pc:docMk/>
            <pc:sldMk cId="2609641028" sldId="327"/>
            <ac:picMk id="9" creationId="{E4E43ACA-2F63-D166-2156-82EFE43266B4}"/>
          </ac:picMkLst>
        </pc:picChg>
        <pc:picChg chg="del">
          <ac:chgData name="Lucas Esclapez" userId="S::l.esclapez@esciencecenter.nl::11c9fe1b-72f8-447f-82c0-26b3664f0928" providerId="AD" clId="Web-{47ABF3D9-FF6A-42EB-AE70-3C71BAEE3A53}" dt="2024-12-08T22:02:27.543" v="12"/>
          <ac:picMkLst>
            <pc:docMk/>
            <pc:sldMk cId="2609641028" sldId="327"/>
            <ac:picMk id="1026" creationId="{5D21630D-385A-6A4B-AC21-9ADAA425A7C6}"/>
          </ac:picMkLst>
        </pc:picChg>
      </pc:sldChg>
      <pc:sldChg chg="addSp delSp modSp add replId">
        <pc:chgData name="Lucas Esclapez" userId="S::l.esclapez@esciencecenter.nl::11c9fe1b-72f8-447f-82c0-26b3664f0928" providerId="AD" clId="Web-{47ABF3D9-FF6A-42EB-AE70-3C71BAEE3A53}" dt="2024-12-08T22:08:17.553" v="284" actId="20577"/>
        <pc:sldMkLst>
          <pc:docMk/>
          <pc:sldMk cId="1837057054" sldId="328"/>
        </pc:sldMkLst>
        <pc:spChg chg="del">
          <ac:chgData name="Lucas Esclapez" userId="S::l.esclapez@esciencecenter.nl::11c9fe1b-72f8-447f-82c0-26b3664f0928" providerId="AD" clId="Web-{47ABF3D9-FF6A-42EB-AE70-3C71BAEE3A53}" dt="2024-12-08T22:05:56.158" v="204"/>
          <ac:spMkLst>
            <pc:docMk/>
            <pc:sldMk cId="1837057054" sldId="328"/>
            <ac:spMk id="6" creationId="{C0B19A07-330B-5C55-F6B9-F57622AA87DF}"/>
          </ac:spMkLst>
        </pc:spChg>
        <pc:spChg chg="del">
          <ac:chgData name="Lucas Esclapez" userId="S::l.esclapez@esciencecenter.nl::11c9fe1b-72f8-447f-82c0-26b3664f0928" providerId="AD" clId="Web-{47ABF3D9-FF6A-42EB-AE70-3C71BAEE3A53}" dt="2024-12-08T22:05:59.096" v="206"/>
          <ac:spMkLst>
            <pc:docMk/>
            <pc:sldMk cId="1837057054" sldId="328"/>
            <ac:spMk id="10" creationId="{B61C568C-6707-9912-041A-90369575D789}"/>
          </ac:spMkLst>
        </pc:spChg>
        <pc:spChg chg="add mod">
          <ac:chgData name="Lucas Esclapez" userId="S::l.esclapez@esciencecenter.nl::11c9fe1b-72f8-447f-82c0-26b3664f0928" providerId="AD" clId="Web-{47ABF3D9-FF6A-42EB-AE70-3C71BAEE3A53}" dt="2024-12-08T22:08:17.553" v="284" actId="20577"/>
          <ac:spMkLst>
            <pc:docMk/>
            <pc:sldMk cId="1837057054" sldId="328"/>
            <ac:spMk id="12" creationId="{E9E82261-A710-ED2A-D80A-E1D197CDE30F}"/>
          </ac:spMkLst>
        </pc:spChg>
        <pc:picChg chg="del">
          <ac:chgData name="Lucas Esclapez" userId="S::l.esclapez@esciencecenter.nl::11c9fe1b-72f8-447f-82c0-26b3664f0928" providerId="AD" clId="Web-{47ABF3D9-FF6A-42EB-AE70-3C71BAEE3A53}" dt="2024-12-08T22:05:54.330" v="203"/>
          <ac:picMkLst>
            <pc:docMk/>
            <pc:sldMk cId="1837057054" sldId="328"/>
            <ac:picMk id="3" creationId="{1E651AA6-184A-6505-B5BF-9053B1A3E0B3}"/>
          </ac:picMkLst>
        </pc:picChg>
        <pc:picChg chg="add mod">
          <ac:chgData name="Lucas Esclapez" userId="S::l.esclapez@esciencecenter.nl::11c9fe1b-72f8-447f-82c0-26b3664f0928" providerId="AD" clId="Web-{47ABF3D9-FF6A-42EB-AE70-3C71BAEE3A53}" dt="2024-12-08T22:06:33.675" v="211" actId="1076"/>
          <ac:picMkLst>
            <pc:docMk/>
            <pc:sldMk cId="1837057054" sldId="328"/>
            <ac:picMk id="4" creationId="{053056CB-7435-71F5-5AB3-A9FD8A442D3E}"/>
          </ac:picMkLst>
        </pc:picChg>
        <pc:picChg chg="del">
          <ac:chgData name="Lucas Esclapez" userId="S::l.esclapez@esciencecenter.nl::11c9fe1b-72f8-447f-82c0-26b3664f0928" providerId="AD" clId="Web-{47ABF3D9-FF6A-42EB-AE70-3C71BAEE3A53}" dt="2024-12-08T22:05:56.924" v="205"/>
          <ac:picMkLst>
            <pc:docMk/>
            <pc:sldMk cId="1837057054" sldId="328"/>
            <ac:picMk id="9" creationId="{E4E43ACA-2F63-D166-2156-82EFE43266B4}"/>
          </ac:picMkLst>
        </pc:picChg>
      </pc:sldChg>
    </pc:docChg>
  </pc:docChgLst>
  <pc:docChgLst>
    <pc:chgData name="Lucas Esclapez" userId="S::l.esclapez@esciencecenter.nl::11c9fe1b-72f8-447f-82c0-26b3664f0928" providerId="AD" clId="Web-{9B3C3FAC-956F-4D7A-A278-53881709B69C}"/>
    <pc:docChg chg="modSld">
      <pc:chgData name="Lucas Esclapez" userId="S::l.esclapez@esciencecenter.nl::11c9fe1b-72f8-447f-82c0-26b3664f0928" providerId="AD" clId="Web-{9B3C3FAC-956F-4D7A-A278-53881709B69C}" dt="2024-12-08T22:10:24.681" v="18"/>
      <pc:docMkLst>
        <pc:docMk/>
      </pc:docMkLst>
      <pc:sldChg chg="addSp modSp">
        <pc:chgData name="Lucas Esclapez" userId="S::l.esclapez@esciencecenter.nl::11c9fe1b-72f8-447f-82c0-26b3664f0928" providerId="AD" clId="Web-{9B3C3FAC-956F-4D7A-A278-53881709B69C}" dt="2024-12-08T22:10:21.853" v="17" actId="1076"/>
        <pc:sldMkLst>
          <pc:docMk/>
          <pc:sldMk cId="2609641028" sldId="327"/>
        </pc:sldMkLst>
        <pc:spChg chg="add mod">
          <ac:chgData name="Lucas Esclapez" userId="S::l.esclapez@esciencecenter.nl::11c9fe1b-72f8-447f-82c0-26b3664f0928" providerId="AD" clId="Web-{9B3C3FAC-956F-4D7A-A278-53881709B69C}" dt="2024-12-08T22:10:21.853" v="17" actId="1076"/>
          <ac:spMkLst>
            <pc:docMk/>
            <pc:sldMk cId="2609641028" sldId="327"/>
            <ac:spMk id="4" creationId="{9B7D43BE-067D-A11A-F6B6-66A9F3CAA19D}"/>
          </ac:spMkLst>
        </pc:spChg>
      </pc:sldChg>
      <pc:sldChg chg="addSp">
        <pc:chgData name="Lucas Esclapez" userId="S::l.esclapez@esciencecenter.nl::11c9fe1b-72f8-447f-82c0-26b3664f0928" providerId="AD" clId="Web-{9B3C3FAC-956F-4D7A-A278-53881709B69C}" dt="2024-12-08T22:10:24.681" v="18"/>
        <pc:sldMkLst>
          <pc:docMk/>
          <pc:sldMk cId="1837057054" sldId="328"/>
        </pc:sldMkLst>
        <pc:spChg chg="add">
          <ac:chgData name="Lucas Esclapez" userId="S::l.esclapez@esciencecenter.nl::11c9fe1b-72f8-447f-82c0-26b3664f0928" providerId="AD" clId="Web-{9B3C3FAC-956F-4D7A-A278-53881709B69C}" dt="2024-12-08T22:10:24.681" v="18"/>
          <ac:spMkLst>
            <pc:docMk/>
            <pc:sldMk cId="1837057054" sldId="328"/>
            <ac:spMk id="6" creationId="{0A07AD98-BDCA-E610-AB8C-F7E283ED2C45}"/>
          </ac:spMkLst>
        </pc:spChg>
      </pc:sldChg>
    </pc:docChg>
  </pc:docChgLst>
  <pc:docChgLst>
    <pc:chgData name="Lucas Esclapez" userId="S::l.esclapez@esciencecenter.nl::11c9fe1b-72f8-447f-82c0-26b3664f0928" providerId="AD" clId="Web-{D1622ACB-FB18-F9F5-594D-1F8404EBA0CA}"/>
    <pc:docChg chg="addSld modSld">
      <pc:chgData name="Lucas Esclapez" userId="S::l.esclapez@esciencecenter.nl::11c9fe1b-72f8-447f-82c0-26b3664f0928" providerId="AD" clId="Web-{D1622ACB-FB18-F9F5-594D-1F8404EBA0CA}" dt="2024-12-08T22:37:40.879" v="330" actId="20577"/>
      <pc:docMkLst>
        <pc:docMk/>
      </pc:docMkLst>
      <pc:sldChg chg="modSp">
        <pc:chgData name="Lucas Esclapez" userId="S::l.esclapez@esciencecenter.nl::11c9fe1b-72f8-447f-82c0-26b3664f0928" providerId="AD" clId="Web-{D1622ACB-FB18-F9F5-594D-1F8404EBA0CA}" dt="2024-12-08T22:17:24.772" v="10" actId="20577"/>
        <pc:sldMkLst>
          <pc:docMk/>
          <pc:sldMk cId="2257884027" sldId="326"/>
        </pc:sldMkLst>
        <pc:spChg chg="mod">
          <ac:chgData name="Lucas Esclapez" userId="S::l.esclapez@esciencecenter.nl::11c9fe1b-72f8-447f-82c0-26b3664f0928" providerId="AD" clId="Web-{D1622ACB-FB18-F9F5-594D-1F8404EBA0CA}" dt="2024-12-08T22:17:24.772" v="10" actId="20577"/>
          <ac:spMkLst>
            <pc:docMk/>
            <pc:sldMk cId="2257884027" sldId="326"/>
            <ac:spMk id="2" creationId="{EFBD5B28-127B-ED49-9A36-ACDB0774254D}"/>
          </ac:spMkLst>
        </pc:spChg>
      </pc:sldChg>
      <pc:sldChg chg="add replId">
        <pc:chgData name="Lucas Esclapez" userId="S::l.esclapez@esciencecenter.nl::11c9fe1b-72f8-447f-82c0-26b3664f0928" providerId="AD" clId="Web-{D1622ACB-FB18-F9F5-594D-1F8404EBA0CA}" dt="2024-12-08T22:17:14.912" v="0"/>
        <pc:sldMkLst>
          <pc:docMk/>
          <pc:sldMk cId="1171061607" sldId="329"/>
        </pc:sldMkLst>
      </pc:sldChg>
      <pc:sldChg chg="addSp delSp modSp add replId">
        <pc:chgData name="Lucas Esclapez" userId="S::l.esclapez@esciencecenter.nl::11c9fe1b-72f8-447f-82c0-26b3664f0928" providerId="AD" clId="Web-{D1622ACB-FB18-F9F5-594D-1F8404EBA0CA}" dt="2024-12-08T22:37:40.879" v="330" actId="20577"/>
        <pc:sldMkLst>
          <pc:docMk/>
          <pc:sldMk cId="3939614336" sldId="330"/>
        </pc:sldMkLst>
        <pc:spChg chg="del">
          <ac:chgData name="Lucas Esclapez" userId="S::l.esclapez@esciencecenter.nl::11c9fe1b-72f8-447f-82c0-26b3664f0928" providerId="AD" clId="Web-{D1622ACB-FB18-F9F5-594D-1F8404EBA0CA}" dt="2024-12-08T22:25:35.360" v="108"/>
          <ac:spMkLst>
            <pc:docMk/>
            <pc:sldMk cId="3939614336" sldId="330"/>
            <ac:spMk id="2" creationId="{D5B9962E-DC5E-609A-40C1-4C29CABCDC95}"/>
          </ac:spMkLst>
        </pc:spChg>
        <pc:spChg chg="del">
          <ac:chgData name="Lucas Esclapez" userId="S::l.esclapez@esciencecenter.nl::11c9fe1b-72f8-447f-82c0-26b3664f0928" providerId="AD" clId="Web-{D1622ACB-FB18-F9F5-594D-1F8404EBA0CA}" dt="2024-12-08T22:17:43.304" v="29"/>
          <ac:spMkLst>
            <pc:docMk/>
            <pc:sldMk cId="3939614336" sldId="330"/>
            <ac:spMk id="4" creationId="{9B7D43BE-067D-A11A-F6B6-66A9F3CAA19D}"/>
          </ac:spMkLst>
        </pc:spChg>
        <pc:spChg chg="del">
          <ac:chgData name="Lucas Esclapez" userId="S::l.esclapez@esciencecenter.nl::11c9fe1b-72f8-447f-82c0-26b3664f0928" providerId="AD" clId="Web-{D1622ACB-FB18-F9F5-594D-1F8404EBA0CA}" dt="2024-12-08T22:17:41.960" v="28"/>
          <ac:spMkLst>
            <pc:docMk/>
            <pc:sldMk cId="3939614336" sldId="330"/>
            <ac:spMk id="6" creationId="{C0B19A07-330B-5C55-F6B9-F57622AA87DF}"/>
          </ac:spMkLst>
        </pc:spChg>
        <pc:spChg chg="mod">
          <ac:chgData name="Lucas Esclapez" userId="S::l.esclapez@esciencecenter.nl::11c9fe1b-72f8-447f-82c0-26b3664f0928" providerId="AD" clId="Web-{D1622ACB-FB18-F9F5-594D-1F8404EBA0CA}" dt="2024-12-08T22:17:36.147" v="24" actId="20577"/>
          <ac:spMkLst>
            <pc:docMk/>
            <pc:sldMk cId="3939614336" sldId="330"/>
            <ac:spMk id="7" creationId="{EFDE7A95-150D-99BD-C242-D7F14DF324F3}"/>
          </ac:spMkLst>
        </pc:spChg>
        <pc:spChg chg="del">
          <ac:chgData name="Lucas Esclapez" userId="S::l.esclapez@esciencecenter.nl::11c9fe1b-72f8-447f-82c0-26b3664f0928" providerId="AD" clId="Web-{D1622ACB-FB18-F9F5-594D-1F8404EBA0CA}" dt="2024-12-08T22:17:40.553" v="27"/>
          <ac:spMkLst>
            <pc:docMk/>
            <pc:sldMk cId="3939614336" sldId="330"/>
            <ac:spMk id="10" creationId="{B61C568C-6707-9912-041A-90369575D789}"/>
          </ac:spMkLst>
        </pc:spChg>
        <pc:spChg chg="add del mod">
          <ac:chgData name="Lucas Esclapez" userId="S::l.esclapez@esciencecenter.nl::11c9fe1b-72f8-447f-82c0-26b3664f0928" providerId="AD" clId="Web-{D1622ACB-FB18-F9F5-594D-1F8404EBA0CA}" dt="2024-12-08T22:21:26.808" v="32"/>
          <ac:spMkLst>
            <pc:docMk/>
            <pc:sldMk cId="3939614336" sldId="330"/>
            <ac:spMk id="12" creationId="{FE547ED8-9046-683A-A06D-D3A99661B217}"/>
          </ac:spMkLst>
        </pc:spChg>
        <pc:spChg chg="add mod">
          <ac:chgData name="Lucas Esclapez" userId="S::l.esclapez@esciencecenter.nl::11c9fe1b-72f8-447f-82c0-26b3664f0928" providerId="AD" clId="Web-{D1622ACB-FB18-F9F5-594D-1F8404EBA0CA}" dt="2024-12-08T22:37:40.879" v="330" actId="20577"/>
          <ac:spMkLst>
            <pc:docMk/>
            <pc:sldMk cId="3939614336" sldId="330"/>
            <ac:spMk id="14" creationId="{85E9A5CC-EC63-74B8-788C-5862E08D2A0A}"/>
          </ac:spMkLst>
        </pc:spChg>
        <pc:picChg chg="del">
          <ac:chgData name="Lucas Esclapez" userId="S::l.esclapez@esciencecenter.nl::11c9fe1b-72f8-447f-82c0-26b3664f0928" providerId="AD" clId="Web-{D1622ACB-FB18-F9F5-594D-1F8404EBA0CA}" dt="2024-12-08T22:17:37.772" v="25"/>
          <ac:picMkLst>
            <pc:docMk/>
            <pc:sldMk cId="3939614336" sldId="330"/>
            <ac:picMk id="3" creationId="{1E651AA6-184A-6505-B5BF-9053B1A3E0B3}"/>
          </ac:picMkLst>
        </pc:picChg>
        <pc:picChg chg="del">
          <ac:chgData name="Lucas Esclapez" userId="S::l.esclapez@esciencecenter.nl::11c9fe1b-72f8-447f-82c0-26b3664f0928" providerId="AD" clId="Web-{D1622ACB-FB18-F9F5-594D-1F8404EBA0CA}" dt="2024-12-08T22:17:38.350" v="26"/>
          <ac:picMkLst>
            <pc:docMk/>
            <pc:sldMk cId="3939614336" sldId="330"/>
            <ac:picMk id="9" creationId="{E4E43ACA-2F63-D166-2156-82EFE43266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F92F9-82C9-496C-8837-8A6EA74B8B15}" type="datetimeFigureOut">
              <a:rPr lang="en-US"/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EAA72-94C8-4A5B-B7CB-201B6AF0E6D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Let’s stay</a:t>
            </a:r>
            <a:br>
              <a:rPr lang="en-US"/>
            </a:br>
            <a:r>
              <a:rPr lang="en-US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www.eScienceCenter.nl</a:t>
            </a:r>
            <a:endParaRPr lang="nl-NL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info@esciencecenter.com</a:t>
            </a:r>
            <a:endParaRPr lang="nl-NL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1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5" Type="http://schemas.openxmlformats.org/officeDocument/2006/relationships/image" Target="../media/image17.png"/><Relationship Id="rId10" Type="http://schemas.openxmlformats.org/officeDocument/2006/relationships/image" Target="../media/image35.png"/><Relationship Id="rId4" Type="http://schemas.openxmlformats.org/officeDocument/2006/relationships/image" Target="../media/image13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vlad@tran.sylvan.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0543"/>
            <a:ext cx="9144000" cy="2387600"/>
          </a:xfrm>
        </p:spPr>
        <p:txBody>
          <a:bodyPr/>
          <a:lstStyle/>
          <a:p>
            <a:r>
              <a:rPr lang="en-US"/>
              <a:t>Setting up Git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0353C8-F1B0-84E8-4EAC-CD7DC7604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4" y="-13653"/>
            <a:ext cx="4071978" cy="42386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C4E1640-FA4A-6866-C499-4E7C613A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" y="1199515"/>
            <a:ext cx="2030418" cy="5658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F24F41-6B62-73DD-D4A8-69C5CA4E6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4393182"/>
            <a:ext cx="4071979" cy="2474343"/>
          </a:xfrm>
          <a:prstGeom prst="rect">
            <a:avLst/>
          </a:prstGeom>
        </p:spPr>
      </p:pic>
      <p:pic>
        <p:nvPicPr>
          <p:cNvPr id="15" name="Afbeelding 14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BA48A7DB-4F19-A414-B682-BB6DC4CD4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817262"/>
            <a:ext cx="731832" cy="176035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BC4B1A0-6291-F8CA-B7B4-45301CD53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2840204"/>
            <a:ext cx="569243" cy="130317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3E253A-4C9A-3FE3-0ABD-4597D3E9F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8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75B57AD-BA86-AA81-D990-A058D82A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5D1089-E9BB-AAEB-6577-0B00E7E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11" y="6018201"/>
            <a:ext cx="2039005" cy="56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1754365" y="241741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 dirty="0">
                <a:solidFill>
                  <a:srgbClr val="F0A944"/>
                </a:solidFill>
                <a:ea typeface="+mn-lt"/>
                <a:cs typeface="+mn-lt"/>
              </a:rPr>
              <a:t>Merging vs rebasing</a:t>
            </a:r>
            <a:endParaRPr lang="en-US" sz="2800" dirty="0">
              <a:solidFill>
                <a:srgbClr val="F0A944"/>
              </a:solidFill>
              <a:latin typeface="Nunito"/>
              <a:cs typeface="Assistant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5B9962E-DC5E-609A-40C1-4C29CABCDC95}"/>
              </a:ext>
            </a:extLst>
          </p:cNvPr>
          <p:cNvSpPr txBox="1">
            <a:spLocks/>
          </p:cNvSpPr>
          <p:nvPr/>
        </p:nvSpPr>
        <p:spPr>
          <a:xfrm>
            <a:off x="733909" y="10551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b="1" dirty="0"/>
          </a:p>
        </p:txBody>
      </p:sp>
      <p:pic>
        <p:nvPicPr>
          <p:cNvPr id="1026" name="Picture 2" descr="Graphic - Git Merge Vs Rebase | Software Meadows">
            <a:extLst>
              <a:ext uri="{FF2B5EF4-FFF2-40B4-BE49-F238E27FC236}">
                <a16:creationId xmlns:a16="http://schemas.microsoft.com/office/drawing/2014/main" id="{5D21630D-385A-6A4B-AC21-9ADAA425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799" y="1055166"/>
            <a:ext cx="4359275" cy="59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4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75B57AD-BA86-AA81-D990-A058D82A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5D1089-E9BB-AAEB-6577-0B00E7E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11" y="6018201"/>
            <a:ext cx="2039005" cy="56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1754365" y="241741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 dirty="0">
                <a:solidFill>
                  <a:srgbClr val="F0A944"/>
                </a:solidFill>
                <a:ea typeface="+mn-lt"/>
                <a:cs typeface="+mn-lt"/>
              </a:rPr>
              <a:t>How about storing large files? Remember that:</a:t>
            </a:r>
            <a:endParaRPr lang="en-US" sz="2800" dirty="0">
              <a:solidFill>
                <a:srgbClr val="F0A944"/>
              </a:solidFill>
              <a:latin typeface="Nunito"/>
              <a:cs typeface="Assistant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5B9962E-DC5E-609A-40C1-4C29CABCDC95}"/>
              </a:ext>
            </a:extLst>
          </p:cNvPr>
          <p:cNvSpPr txBox="1">
            <a:spLocks/>
          </p:cNvSpPr>
          <p:nvPr/>
        </p:nvSpPr>
        <p:spPr>
          <a:xfrm>
            <a:off x="733909" y="10551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b="1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F11133-7950-6640-9482-965745C43B94}"/>
              </a:ext>
            </a:extLst>
          </p:cNvPr>
          <p:cNvSpPr txBox="1">
            <a:spLocks/>
          </p:cNvSpPr>
          <p:nvPr/>
        </p:nvSpPr>
        <p:spPr>
          <a:xfrm>
            <a:off x="886309" y="12075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69107-B14F-E34F-94EA-801BE43A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1371600"/>
            <a:ext cx="7404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5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75B57AD-BA86-AA81-D990-A058D82A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5D1089-E9BB-AAEB-6577-0B00E7E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11" y="6018201"/>
            <a:ext cx="2039005" cy="56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1754365" y="241741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 dirty="0">
                <a:solidFill>
                  <a:srgbClr val="F0A944"/>
                </a:solidFill>
                <a:ea typeface="+mn-lt"/>
                <a:cs typeface="+mn-lt"/>
              </a:rPr>
              <a:t>How to store large files with git? </a:t>
            </a:r>
            <a:endParaRPr lang="en-US" sz="2800" dirty="0">
              <a:solidFill>
                <a:srgbClr val="F0A944"/>
              </a:solidFill>
              <a:latin typeface="Nunito"/>
              <a:cs typeface="Assistant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5B9962E-DC5E-609A-40C1-4C29CABCDC95}"/>
              </a:ext>
            </a:extLst>
          </p:cNvPr>
          <p:cNvSpPr txBox="1">
            <a:spLocks/>
          </p:cNvSpPr>
          <p:nvPr/>
        </p:nvSpPr>
        <p:spPr>
          <a:xfrm>
            <a:off x="733909" y="10551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b="1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F11133-7950-6640-9482-965745C43B94}"/>
              </a:ext>
            </a:extLst>
          </p:cNvPr>
          <p:cNvSpPr txBox="1">
            <a:spLocks/>
          </p:cNvSpPr>
          <p:nvPr/>
        </p:nvSpPr>
        <p:spPr>
          <a:xfrm>
            <a:off x="886309" y="12075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/>
              <a:t>Show .</a:t>
            </a:r>
            <a:r>
              <a:rPr lang="nl-NL" sz="2000" dirty="0" err="1"/>
              <a:t>gitattributes</a:t>
            </a:r>
            <a:r>
              <a:rPr lang="nl-NL" sz="2000" dirty="0"/>
              <a:t> file</a:t>
            </a:r>
          </a:p>
          <a:p>
            <a:r>
              <a:rPr lang="nl-NL" sz="2000" dirty="0"/>
              <a:t>Show .har files in 7_databases / Data_Gtap11C_Waste</a:t>
            </a:r>
            <a:endParaRPr lang="en-NL" sz="2000" dirty="0"/>
          </a:p>
        </p:txBody>
      </p:sp>
      <p:pic>
        <p:nvPicPr>
          <p:cNvPr id="2050" name="Picture 2" descr="Git Large File Storage for ML/DL projects | by Attila Gróf | Medium">
            <a:extLst>
              <a:ext uri="{FF2B5EF4-FFF2-40B4-BE49-F238E27FC236}">
                <a16:creationId xmlns:a16="http://schemas.microsoft.com/office/drawing/2014/main" id="{8C96889E-ED74-1D47-A1E3-09AF46142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" y="2157984"/>
            <a:ext cx="7833360" cy="47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0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75B57AD-BA86-AA81-D990-A058D82A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5D1089-E9BB-AAEB-6577-0B00E7E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11" y="6018201"/>
            <a:ext cx="2039005" cy="56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1754365" y="241741"/>
            <a:ext cx="9899546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 dirty="0" err="1">
                <a:solidFill>
                  <a:srgbClr val="F0A944"/>
                </a:solidFill>
                <a:ea typeface="+mn-lt"/>
                <a:cs typeface="+mn-lt"/>
              </a:rPr>
              <a:t>Blobless</a:t>
            </a:r>
            <a:r>
              <a:rPr lang="en-GB" sz="3200" b="1" dirty="0">
                <a:solidFill>
                  <a:srgbClr val="F0A944"/>
                </a:solidFill>
                <a:ea typeface="+mn-lt"/>
                <a:cs typeface="+mn-lt"/>
              </a:rPr>
              <a:t> cloning: clone a repository without large binary objects (blobs)</a:t>
            </a:r>
            <a:endParaRPr lang="en-US" sz="2800" dirty="0">
              <a:solidFill>
                <a:srgbClr val="F0A944"/>
              </a:solidFill>
              <a:latin typeface="Nunito"/>
              <a:cs typeface="Assistant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5B9962E-DC5E-609A-40C1-4C29CABCDC95}"/>
              </a:ext>
            </a:extLst>
          </p:cNvPr>
          <p:cNvSpPr txBox="1">
            <a:spLocks/>
          </p:cNvSpPr>
          <p:nvPr/>
        </p:nvSpPr>
        <p:spPr>
          <a:xfrm>
            <a:off x="733909" y="10551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b="1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F11133-7950-6640-9482-965745C43B94}"/>
              </a:ext>
            </a:extLst>
          </p:cNvPr>
          <p:cNvSpPr txBox="1">
            <a:spLocks/>
          </p:cNvSpPr>
          <p:nvPr/>
        </p:nvSpPr>
        <p:spPr>
          <a:xfrm>
            <a:off x="886309" y="12075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ED0BB-C172-B840-AFAC-80E692734F4C}"/>
              </a:ext>
            </a:extLst>
          </p:cNvPr>
          <p:cNvSpPr txBox="1"/>
          <p:nvPr/>
        </p:nvSpPr>
        <p:spPr>
          <a:xfrm>
            <a:off x="3036570" y="324433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ui-monospace"/>
              </a:rPr>
              <a:t>git clone --filter=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ui-monospace"/>
              </a:rPr>
              <a:t>blob:none</a:t>
            </a:r>
            <a:r>
              <a:rPr lang="en-GB" b="0" i="0" dirty="0">
                <a:solidFill>
                  <a:srgbClr val="1F2328"/>
                </a:solidFill>
                <a:effectLst/>
                <a:latin typeface="ui-monospace"/>
              </a:rPr>
              <a:t> &lt;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ui-monospace"/>
              </a:rPr>
              <a:t>url</a:t>
            </a:r>
            <a:r>
              <a:rPr lang="en-GB" b="0" i="0" dirty="0">
                <a:solidFill>
                  <a:srgbClr val="1F2328"/>
                </a:solidFill>
                <a:effectLst/>
                <a:latin typeface="ui-monospace"/>
              </a:rPr>
              <a:t>&gt;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6491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0543"/>
            <a:ext cx="9144000" cy="2387600"/>
          </a:xfrm>
        </p:spPr>
        <p:txBody>
          <a:bodyPr/>
          <a:lstStyle/>
          <a:p>
            <a:r>
              <a:rPr lang="en-US" dirty="0"/>
              <a:t>Wrap up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0353C8-F1B0-84E8-4EAC-CD7DC7604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4" y="-13653"/>
            <a:ext cx="4071978" cy="42386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C4E1640-FA4A-6866-C499-4E7C613A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" y="1199515"/>
            <a:ext cx="2030418" cy="5658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F24F41-6B62-73DD-D4A8-69C5CA4E6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4393182"/>
            <a:ext cx="4071979" cy="2474343"/>
          </a:xfrm>
          <a:prstGeom prst="rect">
            <a:avLst/>
          </a:prstGeom>
        </p:spPr>
      </p:pic>
      <p:pic>
        <p:nvPicPr>
          <p:cNvPr id="15" name="Afbeelding 14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BA48A7DB-4F19-A414-B682-BB6DC4CD4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817262"/>
            <a:ext cx="731832" cy="176035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BC4B1A0-6291-F8CA-B7B4-45301CD53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2840204"/>
            <a:ext cx="569243" cy="130317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3E253A-4C9A-3FE3-0ABD-4597D3E9F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1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ecome a Git pro in just one blog. A thorough guide to Git architecture ...">
            <a:extLst>
              <a:ext uri="{FF2B5EF4-FFF2-40B4-BE49-F238E27FC236}">
                <a16:creationId xmlns:a16="http://schemas.microsoft.com/office/drawing/2014/main" id="{C6B5DFF7-0F47-3844-8A8E-14B8493A1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9417" y="0"/>
            <a:ext cx="16602177" cy="69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886309" y="254204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 dirty="0">
                <a:solidFill>
                  <a:srgbClr val="F0A944"/>
                </a:solidFill>
                <a:ea typeface="+mn-lt"/>
                <a:cs typeface="+mn-lt"/>
              </a:rPr>
              <a:t>Congratulations!</a:t>
            </a:r>
            <a:endParaRPr lang="en-US" sz="2800" dirty="0">
              <a:solidFill>
                <a:srgbClr val="F0A944"/>
              </a:solidFill>
              <a:latin typeface="Nunito"/>
              <a:cs typeface="Assistant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5B9962E-DC5E-609A-40C1-4C29CABCDC95}"/>
              </a:ext>
            </a:extLst>
          </p:cNvPr>
          <p:cNvSpPr txBox="1">
            <a:spLocks/>
          </p:cNvSpPr>
          <p:nvPr/>
        </p:nvSpPr>
        <p:spPr>
          <a:xfrm>
            <a:off x="733909" y="10551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b="1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F11133-7950-6640-9482-965745C43B94}"/>
              </a:ext>
            </a:extLst>
          </p:cNvPr>
          <p:cNvSpPr txBox="1">
            <a:spLocks/>
          </p:cNvSpPr>
          <p:nvPr/>
        </p:nvSpPr>
        <p:spPr>
          <a:xfrm>
            <a:off x="886309" y="12075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4CD87-E466-DF4D-A2EC-9BA9B803E21E}"/>
              </a:ext>
            </a:extLst>
          </p:cNvPr>
          <p:cNvSpPr txBox="1"/>
          <p:nvPr/>
        </p:nvSpPr>
        <p:spPr>
          <a:xfrm>
            <a:off x="7647609" y="5579604"/>
            <a:ext cx="4691531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 dirty="0">
                <a:solidFill>
                  <a:srgbClr val="F0A944"/>
                </a:solidFill>
                <a:ea typeface="+mn-lt"/>
                <a:cs typeface="+mn-lt"/>
              </a:rPr>
              <a:t>You are now competent Git and GitLab users</a:t>
            </a:r>
            <a:endParaRPr lang="en-US" sz="2800" dirty="0">
              <a:solidFill>
                <a:srgbClr val="F0A944"/>
              </a:solidFill>
              <a:latin typeface="Nunito"/>
              <a:cs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42631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75B57AD-BA86-AA81-D990-A058D82A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5D1089-E9BB-AAEB-6577-0B00E7E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11" y="6018201"/>
            <a:ext cx="2039005" cy="56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1934470" y="243796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 dirty="0">
                <a:solidFill>
                  <a:srgbClr val="F0A944"/>
                </a:solidFill>
                <a:ea typeface="+mn-lt"/>
                <a:cs typeface="+mn-lt"/>
              </a:rPr>
              <a:t>Appreciate what you learned today</a:t>
            </a:r>
            <a:endParaRPr lang="en-US" sz="2800" dirty="0">
              <a:solidFill>
                <a:srgbClr val="F0A944"/>
              </a:solidFill>
              <a:latin typeface="Nunito"/>
              <a:cs typeface="Assistant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5B9962E-DC5E-609A-40C1-4C29CABCDC95}"/>
              </a:ext>
            </a:extLst>
          </p:cNvPr>
          <p:cNvSpPr txBox="1">
            <a:spLocks/>
          </p:cNvSpPr>
          <p:nvPr/>
        </p:nvSpPr>
        <p:spPr>
          <a:xfrm>
            <a:off x="733909" y="10551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b="1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F11133-7950-6640-9482-965745C43B94}"/>
              </a:ext>
            </a:extLst>
          </p:cNvPr>
          <p:cNvSpPr txBox="1">
            <a:spLocks/>
          </p:cNvSpPr>
          <p:nvPr/>
        </p:nvSpPr>
        <p:spPr>
          <a:xfrm>
            <a:off x="886309" y="12075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97AEB11-0446-674B-850C-AF9300FABC0A}"/>
              </a:ext>
            </a:extLst>
          </p:cNvPr>
          <p:cNvSpPr txBox="1">
            <a:spLocks/>
          </p:cNvSpPr>
          <p:nvPr/>
        </p:nvSpPr>
        <p:spPr>
          <a:xfrm>
            <a:off x="1038709" y="9027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000" dirty="0" err="1"/>
              <a:t>Configuring</a:t>
            </a:r>
            <a:r>
              <a:rPr lang="nl-NL" sz="2000" dirty="0"/>
              <a:t> Git </a:t>
            </a:r>
          </a:p>
          <a:p>
            <a:r>
              <a:rPr lang="en-GB" sz="2000" dirty="0"/>
              <a:t>Tracking changes: git status, git add &amp; git commit</a:t>
            </a:r>
          </a:p>
          <a:p>
            <a:r>
              <a:rPr lang="en-GB" sz="2000" dirty="0"/>
              <a:t>Exploring history: identify and recover old versions of files</a:t>
            </a:r>
          </a:p>
          <a:p>
            <a:r>
              <a:rPr lang="en-GB" sz="2000" dirty="0"/>
              <a:t>Ignoring things with .</a:t>
            </a:r>
            <a:r>
              <a:rPr lang="en-GB" sz="2000" dirty="0" err="1"/>
              <a:t>gitignore</a:t>
            </a:r>
            <a:r>
              <a:rPr lang="en-GB" sz="2000" dirty="0"/>
              <a:t> files</a:t>
            </a:r>
          </a:p>
          <a:p>
            <a:r>
              <a:rPr lang="en-GB" sz="2000" dirty="0"/>
              <a:t>Remote repositories in GitLab</a:t>
            </a:r>
          </a:p>
          <a:p>
            <a:r>
              <a:rPr lang="en-GB" sz="2000" dirty="0"/>
              <a:t>Git branches</a:t>
            </a:r>
          </a:p>
          <a:p>
            <a:endParaRPr lang="en-GB" sz="2000" dirty="0"/>
          </a:p>
          <a:p>
            <a:r>
              <a:rPr lang="en-GB" sz="2000" dirty="0"/>
              <a:t>Submitting changes through merge requests in GitLab</a:t>
            </a:r>
          </a:p>
          <a:p>
            <a:r>
              <a:rPr lang="en-GB" sz="2000" dirty="0"/>
              <a:t>The peer review process</a:t>
            </a:r>
          </a:p>
          <a:p>
            <a:r>
              <a:rPr lang="en-GB" sz="2000" dirty="0"/>
              <a:t>Dealing with merge conflicts</a:t>
            </a:r>
          </a:p>
          <a:p>
            <a:r>
              <a:rPr lang="en-GB" sz="2000" dirty="0"/>
              <a:t>Using issues and the git workflow</a:t>
            </a:r>
          </a:p>
          <a:p>
            <a:r>
              <a:rPr lang="en-GB" sz="2000" dirty="0"/>
              <a:t>Good practices for collaboration @MAGNET: dealing with large files, keep your branch in sync, git stash, merging vs rebasing</a:t>
            </a:r>
          </a:p>
        </p:txBody>
      </p:sp>
    </p:spTree>
    <p:extLst>
      <p:ext uri="{BB962C8B-B14F-4D97-AF65-F5344CB8AC3E}">
        <p14:creationId xmlns:p14="http://schemas.microsoft.com/office/powerpoint/2010/main" val="351754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7E99-7B95-7141-B618-46714834B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2F082-F527-E745-9013-2BA3819EF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2" descr="20 Photos of Messy Rooms Before and After Cleaning">
            <a:extLst>
              <a:ext uri="{FF2B5EF4-FFF2-40B4-BE49-F238E27FC236}">
                <a16:creationId xmlns:a16="http://schemas.microsoft.com/office/drawing/2014/main" id="{52978581-316A-E94F-8C44-4AC23A55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-157480"/>
            <a:ext cx="7178040" cy="71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CF96808-A84D-E745-918A-04AB3BD75F93}"/>
              </a:ext>
            </a:extLst>
          </p:cNvPr>
          <p:cNvSpPr txBox="1">
            <a:spLocks/>
          </p:cNvSpPr>
          <p:nvPr/>
        </p:nvSpPr>
        <p:spPr>
          <a:xfrm>
            <a:off x="471856" y="2842700"/>
            <a:ext cx="4341011" cy="5743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dirty="0" err="1"/>
              <a:t>Everyone</a:t>
            </a:r>
            <a:r>
              <a:rPr lang="nl-NL" sz="2400" dirty="0"/>
              <a:t> </a:t>
            </a:r>
            <a:r>
              <a:rPr lang="nl-NL" sz="2400" dirty="0" err="1"/>
              <a:t>will</a:t>
            </a:r>
            <a:r>
              <a:rPr lang="nl-NL" sz="2400" dirty="0"/>
              <a:t> benefit </a:t>
            </a:r>
            <a:r>
              <a:rPr lang="nl-NL" sz="2400" dirty="0" err="1"/>
              <a:t>from</a:t>
            </a:r>
            <a:r>
              <a:rPr lang="nl-NL" sz="2400" dirty="0"/>
              <a:t> </a:t>
            </a:r>
            <a:r>
              <a:rPr lang="nl-NL" sz="2400" dirty="0" err="1"/>
              <a:t>keeping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GitLab</a:t>
            </a:r>
            <a:r>
              <a:rPr lang="nl-NL" sz="2400" dirty="0"/>
              <a:t> project </a:t>
            </a:r>
            <a:r>
              <a:rPr lang="nl-NL" sz="2400" dirty="0" err="1"/>
              <a:t>tidy</a:t>
            </a:r>
            <a:r>
              <a:rPr lang="nl-NL" sz="2400" dirty="0"/>
              <a:t>.</a:t>
            </a:r>
          </a:p>
          <a:p>
            <a:pPr marL="0" indent="0">
              <a:buNone/>
            </a:pPr>
            <a:r>
              <a:rPr lang="nl-NL" sz="2400" dirty="0"/>
              <a:t>It is a </a:t>
            </a:r>
            <a:r>
              <a:rPr lang="nl-NL" sz="2400" b="1" dirty="0"/>
              <a:t>shared </a:t>
            </a:r>
            <a:r>
              <a:rPr lang="nl-NL" sz="2400" b="1" dirty="0" err="1"/>
              <a:t>responsbility</a:t>
            </a:r>
            <a:r>
              <a:rPr lang="nl-NL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8B497-EB40-B546-8BD7-B08F60C9A3B0}"/>
              </a:ext>
            </a:extLst>
          </p:cNvPr>
          <p:cNvSpPr txBox="1"/>
          <p:nvPr/>
        </p:nvSpPr>
        <p:spPr>
          <a:xfrm>
            <a:off x="471856" y="2166485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 dirty="0">
                <a:solidFill>
                  <a:srgbClr val="F0A944"/>
                </a:solidFill>
                <a:ea typeface="+mn-lt"/>
                <a:cs typeface="+mn-lt"/>
              </a:rPr>
              <a:t>Take-home message</a:t>
            </a:r>
            <a:endParaRPr lang="en-US" sz="2800" dirty="0">
              <a:solidFill>
                <a:srgbClr val="F0A944"/>
              </a:solidFill>
              <a:latin typeface="Nunito"/>
              <a:cs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172350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>
            <a:extLst>
              <a:ext uri="{FF2B5EF4-FFF2-40B4-BE49-F238E27FC236}">
                <a16:creationId xmlns:a16="http://schemas.microsoft.com/office/drawing/2014/main" id="{87912A70-C0B3-E6FA-DBEB-210D517D3DA7}"/>
              </a:ext>
            </a:extLst>
          </p:cNvPr>
          <p:cNvSpPr/>
          <p:nvPr/>
        </p:nvSpPr>
        <p:spPr>
          <a:xfrm>
            <a:off x="4063977" y="166792"/>
            <a:ext cx="812795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8023C-E8B0-5D45-B2E2-C470D19A2F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376735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Let’s stay</a:t>
            </a:r>
            <a:br>
              <a:rPr lang="en-US"/>
            </a:br>
            <a:r>
              <a:rPr lang="en-US"/>
              <a:t>in touch</a:t>
            </a:r>
          </a:p>
        </p:txBody>
      </p:sp>
      <p:sp>
        <p:nvSpPr>
          <p:cNvPr id="3" name="Tijdelijke aanduiding voor tekst 7">
            <a:extLst>
              <a:ext uri="{FF2B5EF4-FFF2-40B4-BE49-F238E27FC236}">
                <a16:creationId xmlns:a16="http://schemas.microsoft.com/office/drawing/2014/main" id="{3AD75782-B307-EE4B-B28C-3341D9638E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0980" y="1852539"/>
            <a:ext cx="3592232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https</a:t>
            </a:r>
            <a:r>
              <a:rPr lang="nl-NL"/>
              <a:t>://</a:t>
            </a:r>
            <a:r>
              <a:rPr lang="nl-NL" err="1"/>
              <a:t>www.esciencecenter.nl</a:t>
            </a:r>
            <a:r>
              <a:rPr lang="nl-NL"/>
              <a:t>/digital-skills/</a:t>
            </a:r>
          </a:p>
        </p:txBody>
      </p:sp>
      <p:sp>
        <p:nvSpPr>
          <p:cNvPr id="4" name="Tijdelijke aanduiding voor tekst 7">
            <a:extLst>
              <a:ext uri="{FF2B5EF4-FFF2-40B4-BE49-F238E27FC236}">
                <a16:creationId xmlns:a16="http://schemas.microsoft.com/office/drawing/2014/main" id="{95E3912A-4C7D-E14E-AA32-A9DFF63E8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0981" y="235261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training@esciencecenter.nl</a:t>
            </a:r>
            <a:endParaRPr lang="nl-NL"/>
          </a:p>
        </p:txBody>
      </p:sp>
      <p:sp>
        <p:nvSpPr>
          <p:cNvPr id="5" name="Tijdelijke aanduiding voor tekst 7">
            <a:extLst>
              <a:ext uri="{FF2B5EF4-FFF2-40B4-BE49-F238E27FC236}">
                <a16:creationId xmlns:a16="http://schemas.microsoft.com/office/drawing/2014/main" id="{F6209456-4EFA-3843-8A44-4722F9136E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40981" y="288818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+31 (0)20 460 4770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C8D59EB-0E2A-F456-8EA1-C6071704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9"/>
          <a:stretch/>
        </p:blipFill>
        <p:spPr>
          <a:xfrm>
            <a:off x="8127954" y="0"/>
            <a:ext cx="4071978" cy="2992099"/>
          </a:xfrm>
          <a:prstGeom prst="rect">
            <a:avLst/>
          </a:prstGeom>
        </p:spPr>
      </p:pic>
      <p:pic>
        <p:nvPicPr>
          <p:cNvPr id="7" name="Afbeelding 6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497D229A-5C21-227A-73D3-604456448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3738849"/>
            <a:ext cx="731832" cy="176035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176A494-1C03-DDA0-26C4-0ED3F794AC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5" b="81263"/>
          <a:stretch/>
        </p:blipFill>
        <p:spPr>
          <a:xfrm>
            <a:off x="4063405" y="4649096"/>
            <a:ext cx="2029927" cy="2208904"/>
          </a:xfrm>
          <a:prstGeom prst="rect">
            <a:avLst/>
          </a:prstGeom>
        </p:spPr>
      </p:pic>
      <p:pic>
        <p:nvPicPr>
          <p:cNvPr id="9" name="Tijdelijke aanduiding voor inhoud 9">
            <a:extLst>
              <a:ext uri="{FF2B5EF4-FFF2-40B4-BE49-F238E27FC236}">
                <a16:creationId xmlns:a16="http://schemas.microsoft.com/office/drawing/2014/main" id="{2B686402-5592-8894-E7F8-2ACA3F464B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5"/>
          <a:stretch/>
        </p:blipFill>
        <p:spPr>
          <a:xfrm>
            <a:off x="6077409" y="5717283"/>
            <a:ext cx="2029928" cy="1146149"/>
          </a:xfrm>
          <a:prstGeom prst="rect">
            <a:avLst/>
          </a:prstGeom>
        </p:spPr>
      </p:pic>
      <p:pic>
        <p:nvPicPr>
          <p:cNvPr id="11" name="Graphic 10" descr="Ontvanger met effen opvulling">
            <a:extLst>
              <a:ext uri="{FF2B5EF4-FFF2-40B4-BE49-F238E27FC236}">
                <a16:creationId xmlns:a16="http://schemas.microsoft.com/office/drawing/2014/main" id="{48B736F7-0290-B78E-5E57-05B8AD71F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131" y="2915787"/>
            <a:ext cx="291889" cy="291889"/>
          </a:xfrm>
          <a:prstGeom prst="rect">
            <a:avLst/>
          </a:prstGeom>
        </p:spPr>
      </p:pic>
      <p:pic>
        <p:nvPicPr>
          <p:cNvPr id="13" name="Graphic 12" descr="Envelop met effen opvulling">
            <a:extLst>
              <a:ext uri="{FF2B5EF4-FFF2-40B4-BE49-F238E27FC236}">
                <a16:creationId xmlns:a16="http://schemas.microsoft.com/office/drawing/2014/main" id="{B718220F-31C0-C659-5AED-9C53048A8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1190" y="2366149"/>
            <a:ext cx="359767" cy="359767"/>
          </a:xfrm>
          <a:prstGeom prst="rect">
            <a:avLst/>
          </a:prstGeom>
        </p:spPr>
      </p:pic>
      <p:pic>
        <p:nvPicPr>
          <p:cNvPr id="15" name="Graphic 14" descr="Webontwerp met effen opvulling">
            <a:extLst>
              <a:ext uri="{FF2B5EF4-FFF2-40B4-BE49-F238E27FC236}">
                <a16:creationId xmlns:a16="http://schemas.microsoft.com/office/drawing/2014/main" id="{D90E8C64-A082-C6E3-F770-6D5FF0144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1191" y="1815543"/>
            <a:ext cx="359767" cy="359767"/>
          </a:xfrm>
          <a:prstGeom prst="rect">
            <a:avLst/>
          </a:prstGeom>
        </p:spPr>
      </p:pic>
      <p:pic>
        <p:nvPicPr>
          <p:cNvPr id="21" name="Afbeelding 20" descr="Afbeelding met bijl, vectorafbeeldingen&#10;&#10;Automatisch gegenereerde beschrijving">
            <a:extLst>
              <a:ext uri="{FF2B5EF4-FFF2-40B4-BE49-F238E27FC236}">
                <a16:creationId xmlns:a16="http://schemas.microsoft.com/office/drawing/2014/main" id="{A04E5A98-6ACF-B0D0-1671-DFBFA198EE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48" y="3397481"/>
            <a:ext cx="396622" cy="396622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2BAD9D4D-4FF6-051E-0CA8-72334812AD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49" y="4009017"/>
            <a:ext cx="291889" cy="291889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AC16DC2A-9854-3A7E-FC7B-AB4FAEE462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62" y="4549996"/>
            <a:ext cx="340928" cy="340928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177CF833-1AED-72B3-9FD9-057F21BAFE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  <p:sp>
        <p:nvSpPr>
          <p:cNvPr id="30" name="Tijdelijke aanduiding voor tekst 7">
            <a:extLst>
              <a:ext uri="{FF2B5EF4-FFF2-40B4-BE49-F238E27FC236}">
                <a16:creationId xmlns:a16="http://schemas.microsoft.com/office/drawing/2014/main" id="{EBF532CB-52C9-3A83-89CD-6B799E3B2C96}"/>
              </a:ext>
            </a:extLst>
          </p:cNvPr>
          <p:cNvSpPr txBox="1">
            <a:spLocks/>
          </p:cNvSpPr>
          <p:nvPr/>
        </p:nvSpPr>
        <p:spPr>
          <a:xfrm>
            <a:off x="6637989" y="3437253"/>
            <a:ext cx="3334964" cy="45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@eScienceCenter</a:t>
            </a:r>
          </a:p>
        </p:txBody>
      </p:sp>
      <p:sp>
        <p:nvSpPr>
          <p:cNvPr id="31" name="Tijdelijke aanduiding voor tekst 7">
            <a:extLst>
              <a:ext uri="{FF2B5EF4-FFF2-40B4-BE49-F238E27FC236}">
                <a16:creationId xmlns:a16="http://schemas.microsoft.com/office/drawing/2014/main" id="{9AB01774-7DC4-364E-9EE8-0EF0F20B39C5}"/>
              </a:ext>
            </a:extLst>
          </p:cNvPr>
          <p:cNvSpPr txBox="1">
            <a:spLocks/>
          </p:cNvSpPr>
          <p:nvPr/>
        </p:nvSpPr>
        <p:spPr>
          <a:xfrm>
            <a:off x="6637989" y="4004074"/>
            <a:ext cx="3334964" cy="45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Netherlands </a:t>
            </a:r>
            <a:r>
              <a:rPr lang="nl-NL" err="1"/>
              <a:t>Escience</a:t>
            </a:r>
            <a:r>
              <a:rPr lang="nl-NL"/>
              <a:t> Center</a:t>
            </a:r>
          </a:p>
        </p:txBody>
      </p:sp>
      <p:sp>
        <p:nvSpPr>
          <p:cNvPr id="32" name="Tijdelijke aanduiding voor tekst 7">
            <a:extLst>
              <a:ext uri="{FF2B5EF4-FFF2-40B4-BE49-F238E27FC236}">
                <a16:creationId xmlns:a16="http://schemas.microsoft.com/office/drawing/2014/main" id="{7A7B6EB6-E8CF-F63F-F735-8B4CEC7E4E18}"/>
              </a:ext>
            </a:extLst>
          </p:cNvPr>
          <p:cNvSpPr txBox="1">
            <a:spLocks/>
          </p:cNvSpPr>
          <p:nvPr/>
        </p:nvSpPr>
        <p:spPr>
          <a:xfrm>
            <a:off x="6620957" y="4572488"/>
            <a:ext cx="3334964" cy="454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@eScienceCenter@akademienl.social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68E063-8371-45E0-6DE5-4FA1EE0E43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5" y="1509042"/>
            <a:ext cx="2086750" cy="20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3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75B57AD-BA86-AA81-D990-A058D82A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5D1089-E9BB-AAEB-6577-0B00E7E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11" y="6018201"/>
            <a:ext cx="2039005" cy="56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1754365" y="241741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>
                <a:solidFill>
                  <a:srgbClr val="F0A944"/>
                </a:solidFill>
                <a:ea typeface="+mn-lt"/>
                <a:cs typeface="+mn-lt"/>
              </a:rPr>
              <a:t>Setting up git</a:t>
            </a:r>
            <a:endParaRPr lang="en-US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5E9A5CC-EC63-74B8-788C-5862E08D2A0A}"/>
              </a:ext>
            </a:extLst>
          </p:cNvPr>
          <p:cNvSpPr txBox="1">
            <a:spLocks/>
          </p:cNvSpPr>
          <p:nvPr/>
        </p:nvSpPr>
        <p:spPr>
          <a:xfrm>
            <a:off x="868992" y="1207566"/>
            <a:ext cx="10624198" cy="5078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>
                <a:cs typeface="Assistant"/>
              </a:rPr>
              <a:t>A sort of get-to-know-you for git !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sz="1600">
                <a:cs typeface="Assistant"/>
              </a:rPr>
              <a:t>Who are you ?</a:t>
            </a:r>
          </a:p>
          <a:p>
            <a:pPr marL="1257300" lvl="2">
              <a:buFont typeface="Wingdings" panose="020B0604020202020204" pitchFamily="34" charset="0"/>
              <a:buChar char="§"/>
            </a:pPr>
            <a:r>
              <a:rPr lang="en-US" sz="1200">
                <a:latin typeface="Consolas"/>
                <a:cs typeface="Assistant"/>
              </a:rPr>
              <a:t>$ git config --global user.name "Vlad Dracula"</a:t>
            </a:r>
            <a:endParaRPr lang="en-US" sz="1200">
              <a:cs typeface="Assistant"/>
            </a:endParaRP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sz="1600">
                <a:cs typeface="Assistant"/>
              </a:rPr>
              <a:t>How can I contact you ?</a:t>
            </a:r>
          </a:p>
          <a:p>
            <a:pPr marL="1257300" lvl="2">
              <a:buFont typeface="Wingdings,Sans-Serif" panose="020B0604020202020204" pitchFamily="34" charset="0"/>
              <a:buChar char="§"/>
            </a:pPr>
            <a:r>
              <a:rPr lang="en-US" sz="1200">
                <a:latin typeface="Consolas"/>
                <a:cs typeface="Assistant"/>
              </a:rPr>
              <a:t>$ git config --global </a:t>
            </a:r>
            <a:r>
              <a:rPr lang="en-US" sz="1200" err="1">
                <a:latin typeface="Consolas"/>
                <a:cs typeface="Assistant"/>
              </a:rPr>
              <a:t>user.email</a:t>
            </a:r>
            <a:r>
              <a:rPr lang="en-US" sz="1200">
                <a:latin typeface="Consolas"/>
                <a:cs typeface="Assistant"/>
              </a:rPr>
              <a:t> "</a:t>
            </a:r>
            <a:r>
              <a:rPr lang="en-US" sz="1200" err="1">
                <a:latin typeface="Consolas"/>
                <a:cs typeface="Assistant"/>
              </a:rPr>
              <a:t>vlad@tran.sylvan.ia</a:t>
            </a:r>
            <a:r>
              <a:rPr lang="en-US" sz="1200">
                <a:latin typeface="Consolas"/>
                <a:cs typeface="Assistant"/>
              </a:rPr>
              <a:t>" </a:t>
            </a:r>
            <a:r>
              <a:rPr lang="en-US" sz="1200">
                <a:latin typeface="Consolas"/>
                <a:cs typeface="Assistant"/>
                <a:hlinkClick r:id="rId4"/>
              </a:rPr>
              <a:t>vlad@tran.sylvan.ia</a:t>
            </a:r>
            <a:endParaRPr lang="en-US" sz="1200">
              <a:latin typeface="Assistant"/>
              <a:cs typeface="Assistant"/>
            </a:endParaRPr>
          </a:p>
          <a:p>
            <a:pPr marL="800100" lvl="1">
              <a:buFont typeface="Courier New" panose="020B0604020202020204" pitchFamily="34" charset="0"/>
              <a:buChar char="o"/>
            </a:pPr>
            <a:r>
              <a:rPr lang="en-US" sz="1600">
                <a:latin typeface="Assistant"/>
                <a:cs typeface="Assistant"/>
              </a:rPr>
              <a:t>How do we interact ?</a:t>
            </a:r>
          </a:p>
          <a:p>
            <a:pPr marL="1257300" lvl="2">
              <a:buFont typeface="Wingdings" panose="020B0604020202020204" pitchFamily="34" charset="0"/>
              <a:buChar char="§"/>
            </a:pPr>
            <a:r>
              <a:rPr lang="en-US" sz="1200">
                <a:latin typeface="Consolas"/>
                <a:cs typeface="Assistant"/>
              </a:rPr>
              <a:t>$ git config --global </a:t>
            </a:r>
            <a:r>
              <a:rPr lang="en-US" sz="1200" err="1">
                <a:latin typeface="Consolas"/>
                <a:cs typeface="Assistant"/>
              </a:rPr>
              <a:t>core.editor</a:t>
            </a:r>
            <a:r>
              <a:rPr lang="en-US" sz="1200">
                <a:latin typeface="Consolas"/>
                <a:cs typeface="Assistant"/>
              </a:rPr>
              <a:t> "nano -w"</a:t>
            </a:r>
            <a:endParaRPr lang="en-US" sz="1200">
              <a:latin typeface="Assistant"/>
              <a:cs typeface="Assistant"/>
            </a:endParaRPr>
          </a:p>
          <a:p>
            <a:pPr marL="1257300" lvl="2">
              <a:buFont typeface="Wingdings" panose="020B0604020202020204" pitchFamily="34" charset="0"/>
              <a:buChar char="§"/>
            </a:pPr>
            <a:endParaRPr lang="en-US" sz="1200">
              <a:latin typeface="Consolas"/>
              <a:cs typeface="Assistant"/>
            </a:endParaRPr>
          </a:p>
          <a:p>
            <a:pPr marL="800100" lvl="1" indent="-285750">
              <a:buFont typeface="Courier New,monospace"/>
              <a:buChar char="o"/>
            </a:pPr>
            <a:r>
              <a:rPr lang="en-US" sz="1600">
                <a:latin typeface="Assistant"/>
                <a:cs typeface="Assistant"/>
              </a:rPr>
              <a:t>Let's check:</a:t>
            </a:r>
            <a:endParaRPr lang="en-US"/>
          </a:p>
          <a:p>
            <a:pPr marL="1257300" lvl="2">
              <a:buFont typeface="Wingdings"/>
              <a:buChar char="§"/>
            </a:pPr>
            <a:r>
              <a:rPr lang="en-US" sz="1200">
                <a:latin typeface="Consolas"/>
                <a:cs typeface="Assistant"/>
              </a:rPr>
              <a:t>$ </a:t>
            </a:r>
            <a:r>
              <a:rPr lang="en-US" sz="1200">
                <a:latin typeface="Consolas"/>
                <a:ea typeface="+mn-lt"/>
                <a:cs typeface="+mn-lt"/>
              </a:rPr>
              <a:t>git config –global –edit</a:t>
            </a:r>
            <a:endParaRPr lang="en-US" sz="1200">
              <a:latin typeface="Assistant"/>
              <a:cs typeface="Assistant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Assistant"/>
                <a:cs typeface="Assistant"/>
              </a:rPr>
              <a:t>A lot of things can be configured:</a:t>
            </a:r>
            <a:endParaRPr lang="en-US"/>
          </a:p>
          <a:p>
            <a:pPr marL="800100" lvl="1" indent="-342900">
              <a:buFont typeface="Courier New"/>
              <a:buChar char="o"/>
            </a:pPr>
            <a:r>
              <a:rPr lang="en-US" sz="1600">
                <a:latin typeface="Assistant"/>
                <a:cs typeface="Assistant"/>
              </a:rPr>
              <a:t>Default branch name for new projects:</a:t>
            </a:r>
          </a:p>
          <a:p>
            <a:pPr marL="1257300" lvl="2" indent="-342900">
              <a:buFont typeface="Wingdings"/>
              <a:buChar char="§"/>
            </a:pPr>
            <a:r>
              <a:rPr lang="en-US" sz="1200">
                <a:latin typeface="Consolas"/>
                <a:cs typeface="Assistant"/>
              </a:rPr>
              <a:t>$ git config --global </a:t>
            </a:r>
            <a:r>
              <a:rPr lang="en-US" sz="1200" err="1">
                <a:latin typeface="Consolas"/>
                <a:cs typeface="Assistant"/>
              </a:rPr>
              <a:t>init.defaultBranch</a:t>
            </a:r>
            <a:r>
              <a:rPr lang="en-US" sz="1200">
                <a:latin typeface="Consolas"/>
                <a:cs typeface="Assistant"/>
              </a:rPr>
              <a:t> main</a:t>
            </a:r>
            <a:endParaRPr lang="en-US" sz="1200">
              <a:latin typeface="Assistant"/>
              <a:cs typeface="Assistant"/>
            </a:endParaRPr>
          </a:p>
          <a:p>
            <a:pPr marL="800100" lvl="1" indent="-342900">
              <a:buFont typeface="Courier New,monospace"/>
              <a:buChar char="o"/>
            </a:pPr>
            <a:r>
              <a:rPr lang="en-US" sz="1600">
                <a:latin typeface="Assistant"/>
                <a:cs typeface="Assistant"/>
              </a:rPr>
              <a:t>List all set parameters:</a:t>
            </a:r>
            <a:endParaRPr lang="en-US"/>
          </a:p>
          <a:p>
            <a:pPr marL="1257300" lvl="2" indent="-342900">
              <a:buFont typeface="Wingdings"/>
              <a:buChar char="§"/>
            </a:pPr>
            <a:r>
              <a:rPr lang="en-US" sz="1200">
                <a:latin typeface="Consolas"/>
                <a:cs typeface="Assistant"/>
              </a:rPr>
              <a:t>$ git config --list</a:t>
            </a:r>
            <a:endParaRPr lang="en-US" sz="1200">
              <a:latin typeface="Assistant"/>
              <a:cs typeface="Assistant"/>
            </a:endParaRPr>
          </a:p>
          <a:p>
            <a:pPr marL="914400" lvl="2" indent="0">
              <a:buNone/>
            </a:pPr>
            <a:endParaRPr lang="en-US" sz="1200">
              <a:latin typeface="Consolas"/>
              <a:cs typeface="Assistant"/>
            </a:endParaRPr>
          </a:p>
          <a:p>
            <a:pPr marL="1257300" lvl="2" indent="-342900">
              <a:buFont typeface="Wingdings"/>
              <a:buChar char="§"/>
            </a:pPr>
            <a:endParaRPr lang="en-US" sz="1200">
              <a:latin typeface="Consolas"/>
              <a:cs typeface="Assistant"/>
            </a:endParaRPr>
          </a:p>
          <a:p>
            <a:pPr marL="0" indent="0">
              <a:buNone/>
            </a:pPr>
            <a:endParaRPr lang="en-NL" sz="2000">
              <a:latin typeface="Assistant"/>
              <a:cs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393961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0543"/>
            <a:ext cx="9144000" cy="2387600"/>
          </a:xfrm>
        </p:spPr>
        <p:txBody>
          <a:bodyPr/>
          <a:lstStyle/>
          <a:p>
            <a:r>
              <a:rPr lang="en-US" dirty="0"/>
              <a:t>Exploring history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0353C8-F1B0-84E8-4EAC-CD7DC7604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4" y="-13653"/>
            <a:ext cx="4071978" cy="42386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C4E1640-FA4A-6866-C499-4E7C613A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" y="1199515"/>
            <a:ext cx="2030418" cy="5658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F24F41-6B62-73DD-D4A8-69C5CA4E6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4393182"/>
            <a:ext cx="4071979" cy="2474343"/>
          </a:xfrm>
          <a:prstGeom prst="rect">
            <a:avLst/>
          </a:prstGeom>
        </p:spPr>
      </p:pic>
      <p:pic>
        <p:nvPicPr>
          <p:cNvPr id="15" name="Afbeelding 14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BA48A7DB-4F19-A414-B682-BB6DC4CD4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817262"/>
            <a:ext cx="731832" cy="176035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BC4B1A0-6291-F8CA-B7B4-45301CD53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2840204"/>
            <a:ext cx="569243" cy="130317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3E253A-4C9A-3FE3-0ABD-4597D3E9F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8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4053-9BD8-8747-9082-FCA8EE87C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18F89-59D8-934D-8757-B4C1A1A540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AutoShape 2" descr="A diagram showing the entire git workflow: local changes are staged using git add, applied to the local repository using git commit, and can be restored from the repository using git checkout">
            <a:extLst>
              <a:ext uri="{FF2B5EF4-FFF2-40B4-BE49-F238E27FC236}">
                <a16:creationId xmlns:a16="http://schemas.microsoft.com/office/drawing/2014/main" id="{C4C02ABC-93B7-AE4E-BBCC-1C77DF05CD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B3CD15A-F823-4F42-A3C8-7B38D17A2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400" y="0"/>
            <a:ext cx="9144000" cy="67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3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0543"/>
            <a:ext cx="9144000" cy="2387600"/>
          </a:xfrm>
        </p:spPr>
        <p:txBody>
          <a:bodyPr/>
          <a:lstStyle/>
          <a:p>
            <a:r>
              <a:rPr lang="en-US"/>
              <a:t>Git branches 101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0353C8-F1B0-84E8-4EAC-CD7DC7604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4" y="-13653"/>
            <a:ext cx="4071978" cy="42386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C4E1640-FA4A-6866-C499-4E7C613A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" y="1199515"/>
            <a:ext cx="2030418" cy="5658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F24F41-6B62-73DD-D4A8-69C5CA4E6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4393182"/>
            <a:ext cx="4071979" cy="2474343"/>
          </a:xfrm>
          <a:prstGeom prst="rect">
            <a:avLst/>
          </a:prstGeom>
        </p:spPr>
      </p:pic>
      <p:pic>
        <p:nvPicPr>
          <p:cNvPr id="15" name="Afbeelding 14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BA48A7DB-4F19-A414-B682-BB6DC4CD4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817262"/>
            <a:ext cx="731832" cy="176035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BC4B1A0-6291-F8CA-B7B4-45301CD53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2840204"/>
            <a:ext cx="569243" cy="130317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3E253A-4C9A-3FE3-0ABD-4597D3E9F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6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75B57AD-BA86-AA81-D990-A058D82A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5D1089-E9BB-AAEB-6577-0B00E7E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11" y="6018201"/>
            <a:ext cx="2039005" cy="56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1754365" y="241741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>
                <a:solidFill>
                  <a:srgbClr val="F0A944"/>
                </a:solidFill>
                <a:ea typeface="+mn-lt"/>
                <a:cs typeface="+mn-lt"/>
              </a:rPr>
              <a:t>What is a branch ?</a:t>
            </a:r>
            <a:endParaRPr lang="en-US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5B9962E-DC5E-609A-40C1-4C29CABCDC95}"/>
              </a:ext>
            </a:extLst>
          </p:cNvPr>
          <p:cNvSpPr txBox="1">
            <a:spLocks/>
          </p:cNvSpPr>
          <p:nvPr/>
        </p:nvSpPr>
        <p:spPr>
          <a:xfrm>
            <a:off x="733909" y="10551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b="1"/>
          </a:p>
        </p:txBody>
      </p:sp>
      <p:pic>
        <p:nvPicPr>
          <p:cNvPr id="3" name="Picture 2" descr="Git Branching">
            <a:extLst>
              <a:ext uri="{FF2B5EF4-FFF2-40B4-BE49-F238E27FC236}">
                <a16:creationId xmlns:a16="http://schemas.microsoft.com/office/drawing/2014/main" id="{1E651AA6-184A-6505-B5BF-9053B1A3E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70" y="1051877"/>
            <a:ext cx="5232988" cy="2501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19A07-330B-5C55-F6B9-F57622AA87DF}"/>
              </a:ext>
            </a:extLst>
          </p:cNvPr>
          <p:cNvSpPr txBox="1"/>
          <p:nvPr/>
        </p:nvSpPr>
        <p:spPr>
          <a:xfrm>
            <a:off x="828908" y="3682857"/>
            <a:ext cx="518438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>
                <a:solidFill>
                  <a:srgbClr val="1F2328"/>
                </a:solidFill>
                <a:latin typeface="ui-monospace"/>
              </a:rPr>
              <a:t>A branch is simply a pointer to a commit !</a:t>
            </a:r>
            <a:endParaRPr lang="en-US"/>
          </a:p>
        </p:txBody>
      </p:sp>
      <p:pic>
        <p:nvPicPr>
          <p:cNvPr id="9" name="Picture 8" descr="Git Branching">
            <a:extLst>
              <a:ext uri="{FF2B5EF4-FFF2-40B4-BE49-F238E27FC236}">
                <a16:creationId xmlns:a16="http://schemas.microsoft.com/office/drawing/2014/main" id="{E4E43ACA-2F63-D166-2156-82EFE4326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971" y="1934801"/>
            <a:ext cx="5379961" cy="3702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C568C-6707-9912-041A-90369575D789}"/>
              </a:ext>
            </a:extLst>
          </p:cNvPr>
          <p:cNvSpPr txBox="1"/>
          <p:nvPr/>
        </p:nvSpPr>
        <p:spPr>
          <a:xfrm>
            <a:off x="6447145" y="1167047"/>
            <a:ext cx="539000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>
                <a:solidFill>
                  <a:srgbClr val="1F2328"/>
                </a:solidFill>
                <a:latin typeface="ui-monospace"/>
              </a:rPr>
              <a:t>Creating a branch only create a new pointer, nothing is changing in your code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D43BE-067D-A11A-F6B6-66A9F3CAA19D}"/>
              </a:ext>
            </a:extLst>
          </p:cNvPr>
          <p:cNvSpPr txBox="1"/>
          <p:nvPr/>
        </p:nvSpPr>
        <p:spPr>
          <a:xfrm>
            <a:off x="943813" y="6400712"/>
            <a:ext cx="800147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400">
                <a:solidFill>
                  <a:srgbClr val="1F2328"/>
                </a:solidFill>
                <a:latin typeface="ui-monospace"/>
              </a:rPr>
              <a:t>Illustrations: </a:t>
            </a:r>
            <a:r>
              <a:rPr lang="en-GB" sz="1400">
                <a:solidFill>
                  <a:srgbClr val="1F2328"/>
                </a:solidFill>
                <a:ea typeface="+mn-lt"/>
                <a:cs typeface="+mn-lt"/>
              </a:rPr>
              <a:t>https://carpentries-incubator.github.io/advanced-git/index.html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0964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75B57AD-BA86-AA81-D990-A058D82A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5D1089-E9BB-AAEB-6577-0B00E7E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11" y="6018201"/>
            <a:ext cx="2039005" cy="56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1754365" y="241741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>
                <a:solidFill>
                  <a:srgbClr val="F0A944"/>
                </a:solidFill>
                <a:ea typeface="+mn-lt"/>
                <a:cs typeface="+mn-lt"/>
              </a:rPr>
              <a:t>What is a branch ?</a:t>
            </a:r>
            <a:endParaRPr lang="en-US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5B9962E-DC5E-609A-40C1-4C29CABCDC95}"/>
              </a:ext>
            </a:extLst>
          </p:cNvPr>
          <p:cNvSpPr txBox="1">
            <a:spLocks/>
          </p:cNvSpPr>
          <p:nvPr/>
        </p:nvSpPr>
        <p:spPr>
          <a:xfrm>
            <a:off x="733909" y="10551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2000" b="1"/>
          </a:p>
        </p:txBody>
      </p:sp>
      <p:pic>
        <p:nvPicPr>
          <p:cNvPr id="4" name="Picture 3" descr="Git Branching">
            <a:extLst>
              <a:ext uri="{FF2B5EF4-FFF2-40B4-BE49-F238E27FC236}">
                <a16:creationId xmlns:a16="http://schemas.microsoft.com/office/drawing/2014/main" id="{053056CB-7435-71F5-5AB3-A9FD8A442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592" y="1055002"/>
            <a:ext cx="7399864" cy="4536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E82261-A710-ED2A-D80A-E1D197CDE30F}"/>
              </a:ext>
            </a:extLst>
          </p:cNvPr>
          <p:cNvSpPr txBox="1"/>
          <p:nvPr/>
        </p:nvSpPr>
        <p:spPr>
          <a:xfrm>
            <a:off x="3501956" y="5593905"/>
            <a:ext cx="518438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>
                <a:solidFill>
                  <a:srgbClr val="1F2328"/>
                </a:solidFill>
                <a:latin typeface="ui-monospace"/>
              </a:rPr>
              <a:t>Git keep track of the history of a branch by checking the relationship between commits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7AD98-BDCA-E610-AB8C-F7E283ED2C45}"/>
              </a:ext>
            </a:extLst>
          </p:cNvPr>
          <p:cNvSpPr txBox="1"/>
          <p:nvPr/>
        </p:nvSpPr>
        <p:spPr>
          <a:xfrm>
            <a:off x="943813" y="6400712"/>
            <a:ext cx="800147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400">
                <a:solidFill>
                  <a:srgbClr val="1F2328"/>
                </a:solidFill>
                <a:latin typeface="ui-monospace"/>
              </a:rPr>
              <a:t>Illustrations: </a:t>
            </a:r>
            <a:r>
              <a:rPr lang="en-GB" sz="1400">
                <a:solidFill>
                  <a:srgbClr val="1F2328"/>
                </a:solidFill>
                <a:ea typeface="+mn-lt"/>
                <a:cs typeface="+mn-lt"/>
              </a:rPr>
              <a:t>https://carpentries-incubator.github.io/advanced-git/index.html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3705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0543"/>
            <a:ext cx="9144000" cy="2387600"/>
          </a:xfrm>
        </p:spPr>
        <p:txBody>
          <a:bodyPr/>
          <a:lstStyle/>
          <a:p>
            <a:r>
              <a:rPr lang="en-US" dirty="0"/>
              <a:t>Git best practices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10353C8-F1B0-84E8-4EAC-CD7DC7604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54" y="-13653"/>
            <a:ext cx="4071978" cy="42386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C4E1640-FA4A-6866-C499-4E7C613A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" y="1199515"/>
            <a:ext cx="2030418" cy="565848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F24F41-6B62-73DD-D4A8-69C5CA4E6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4393182"/>
            <a:ext cx="4071979" cy="2474343"/>
          </a:xfrm>
          <a:prstGeom prst="rect">
            <a:avLst/>
          </a:prstGeom>
        </p:spPr>
      </p:pic>
      <p:pic>
        <p:nvPicPr>
          <p:cNvPr id="15" name="Afbeelding 14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BA48A7DB-4F19-A414-B682-BB6DC4CD4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00" y="817262"/>
            <a:ext cx="731832" cy="176035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2BC4B1A0-6291-F8CA-B7B4-45301CD53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2" y="2840204"/>
            <a:ext cx="569243" cy="1303172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213E253A-4C9A-3FE3-0ABD-4597D3E9F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006815"/>
            <a:ext cx="2080416" cy="57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7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75B57AD-BA86-AA81-D990-A058D82A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51" y="5638800"/>
            <a:ext cx="872913" cy="91259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35D1089-E9BB-AAEB-6577-0B00E7E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11" y="6018201"/>
            <a:ext cx="2039005" cy="560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E7A95-150D-99BD-C242-D7F14DF324F3}"/>
              </a:ext>
            </a:extLst>
          </p:cNvPr>
          <p:cNvSpPr txBox="1"/>
          <p:nvPr/>
        </p:nvSpPr>
        <p:spPr>
          <a:xfrm>
            <a:off x="1754365" y="241741"/>
            <a:ext cx="989954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200" b="1" dirty="0">
                <a:solidFill>
                  <a:srgbClr val="F0A944"/>
                </a:solidFill>
                <a:ea typeface="+mn-lt"/>
                <a:cs typeface="+mn-lt"/>
              </a:rPr>
              <a:t>Scenario</a:t>
            </a:r>
            <a:endParaRPr lang="en-US" sz="2800" dirty="0">
              <a:solidFill>
                <a:srgbClr val="F0A944"/>
              </a:solidFill>
              <a:latin typeface="Nunito"/>
              <a:cs typeface="Assistant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5B9962E-DC5E-609A-40C1-4C29CABCDC95}"/>
              </a:ext>
            </a:extLst>
          </p:cNvPr>
          <p:cNvSpPr txBox="1">
            <a:spLocks/>
          </p:cNvSpPr>
          <p:nvPr/>
        </p:nvSpPr>
        <p:spPr>
          <a:xfrm>
            <a:off x="733909" y="1055166"/>
            <a:ext cx="10606881" cy="3918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sz="2000" dirty="0"/>
              <a:t>Jeanette is working on her own project that uses Magnet7. </a:t>
            </a:r>
          </a:p>
          <a:p>
            <a:pPr marL="0" indent="0">
              <a:buNone/>
            </a:pPr>
            <a:r>
              <a:rPr lang="en-NL" sz="2000" dirty="0"/>
              <a:t>O</a:t>
            </a:r>
            <a:r>
              <a:rPr lang="en-GB" sz="2000" dirty="0"/>
              <a:t>v</a:t>
            </a:r>
            <a:r>
              <a:rPr lang="en-NL" sz="2000" dirty="0"/>
              <a:t>er the course of a year she changed quite a few useful things on her own branch and she wants to contribute those changes to the develop branch (and eventually to the main branch). </a:t>
            </a:r>
          </a:p>
          <a:p>
            <a:pPr marL="0" indent="0">
              <a:buNone/>
            </a:pPr>
            <a:r>
              <a:rPr lang="en-NL" sz="2000" dirty="0"/>
              <a:t>She opens a merge request, but finds out that she has merge conflicts in all the files that she changed. It takes her several days and a lot of headaches to resolve the conflicts.</a:t>
            </a:r>
          </a:p>
          <a:p>
            <a:pPr marL="0" indent="0">
              <a:buNone/>
            </a:pPr>
            <a:r>
              <a:rPr lang="en-NL" sz="2000" dirty="0"/>
              <a:t>Carsten reviews the merge request and finds that many useful additions were accidentally changed by Jeannette in the merge conflict resolution. It takes him several days and a lot of headaches to find a way to incorporate Jeannette’s changes whilst maintaining functioning code.</a:t>
            </a:r>
          </a:p>
          <a:p>
            <a:pPr marL="0" indent="0">
              <a:buNone/>
            </a:pPr>
            <a:r>
              <a:rPr lang="en-NL" sz="2000" b="1" dirty="0"/>
              <a:t>How can you avoid this?</a:t>
            </a:r>
          </a:p>
        </p:txBody>
      </p:sp>
    </p:spTree>
    <p:extLst>
      <p:ext uri="{BB962C8B-B14F-4D97-AF65-F5344CB8AC3E}">
        <p14:creationId xmlns:p14="http://schemas.microsoft.com/office/powerpoint/2010/main" val="2751906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9242AECD975D4DA7B237C2E1E764BE" ma:contentTypeVersion="18" ma:contentTypeDescription="Create a new document." ma:contentTypeScope="" ma:versionID="1577cb9ef9c95c3ca1ef094e51bda793">
  <xsd:schema xmlns:xsd="http://www.w3.org/2001/XMLSchema" xmlns:xs="http://www.w3.org/2001/XMLSchema" xmlns:p="http://schemas.microsoft.com/office/2006/metadata/properties" xmlns:ns2="375943d0-1737-420d-abae-750e225a1f6c" xmlns:ns3="dbccc4ca-e175-4642-95d3-c6632d06f78c" targetNamespace="http://schemas.microsoft.com/office/2006/metadata/properties" ma:root="true" ma:fieldsID="b0f9b80e011c170a1b0b2a9b4d0fff14" ns2:_="" ns3:_="">
    <xsd:import namespace="375943d0-1737-420d-abae-750e225a1f6c"/>
    <xsd:import namespace="dbccc4ca-e175-4642-95d3-c6632d06f7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943d0-1737-420d-abae-750e225a1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cc4ca-e175-4642-95d3-c6632d06f7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a9bfee0-987d-4126-a462-19846f6d7e75}" ma:internalName="TaxCatchAll" ma:showField="CatchAllData" ma:web="dbccc4ca-e175-4642-95d3-c6632d06f7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75943d0-1737-420d-abae-750e225a1f6c">
      <Terms xmlns="http://schemas.microsoft.com/office/infopath/2007/PartnerControls"/>
    </lcf76f155ced4ddcb4097134ff3c332f>
    <TaxCatchAll xmlns="dbccc4ca-e175-4642-95d3-c6632d06f78c" xsi:nil="true"/>
    <SharedWithUsers xmlns="dbccc4ca-e175-4642-95d3-c6632d06f78c">
      <UserInfo>
        <DisplayName>Candace Moore</DisplayName>
        <AccountId>931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A4FD619-2FD5-458A-9F35-06A6D1545BA0}">
  <ds:schemaRefs>
    <ds:schemaRef ds:uri="375943d0-1737-420d-abae-750e225a1f6c"/>
    <ds:schemaRef ds:uri="dbccc4ca-e175-4642-95d3-c6632d06f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FF6FBF-B4F4-49AD-A88B-091F94ABFAFA}">
  <ds:schemaRefs>
    <ds:schemaRef ds:uri="375943d0-1737-420d-abae-750e225a1f6c"/>
    <ds:schemaRef ds:uri="dbccc4ca-e175-4642-95d3-c6632d06f7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38813</TotalTime>
  <Words>562</Words>
  <Application>Microsoft Macintosh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Courier New,monospace</vt:lpstr>
      <vt:lpstr>Assistant</vt:lpstr>
      <vt:lpstr>Wingdings,Sans-Serif</vt:lpstr>
      <vt:lpstr>Calibri</vt:lpstr>
      <vt:lpstr>Arial</vt:lpstr>
      <vt:lpstr>ui-monospace</vt:lpstr>
      <vt:lpstr>Wingdings</vt:lpstr>
      <vt:lpstr>Nunito</vt:lpstr>
      <vt:lpstr>Courier New</vt:lpstr>
      <vt:lpstr>Consolas</vt:lpstr>
      <vt:lpstr>Office Theme</vt:lpstr>
      <vt:lpstr>Setting up Git</vt:lpstr>
      <vt:lpstr>PowerPoint Presentation</vt:lpstr>
      <vt:lpstr>Exploring history</vt:lpstr>
      <vt:lpstr>PowerPoint Presentation</vt:lpstr>
      <vt:lpstr>Git branches 101</vt:lpstr>
      <vt:lpstr>PowerPoint Presentation</vt:lpstr>
      <vt:lpstr>PowerPoint Presentation</vt:lpstr>
      <vt:lpstr>Git best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Wrap up</vt:lpstr>
      <vt:lpstr>PowerPoint Presentation</vt:lpstr>
      <vt:lpstr>PowerPoint Presentation</vt:lpstr>
      <vt:lpstr>PowerPoint Presentation</vt:lpstr>
      <vt:lpstr>Let’s stay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Sven van der Burg</cp:lastModifiedBy>
  <cp:revision>66</cp:revision>
  <dcterms:created xsi:type="dcterms:W3CDTF">2021-07-14T12:30:17Z</dcterms:created>
  <dcterms:modified xsi:type="dcterms:W3CDTF">2024-12-09T06:05:38Z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0x0101008C9242AECD975D4DA7B237C2E1E764BE</vt:lpwstr>
  </property>
  <property fmtid="{D5CDD505-2E9C-101B-9397-08002B2CF9AE}" pid="3" name="MediaServiceImageTags">
    <vt:lpwstr/>
  </property>
</Properties>
</file>